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9" r:id="rId20"/>
    <p:sldId id="300" r:id="rId21"/>
    <p:sldId id="301" r:id="rId22"/>
    <p:sldId id="302" r:id="rId23"/>
    <p:sldId id="303" r:id="rId24"/>
    <p:sldId id="304" r:id="rId25"/>
    <p:sldId id="257" r:id="rId26"/>
    <p:sldId id="258" r:id="rId27"/>
    <p:sldId id="259" r:id="rId28"/>
    <p:sldId id="260" r:id="rId29"/>
    <p:sldId id="261" r:id="rId30"/>
    <p:sldId id="262" r:id="rId31"/>
    <p:sldId id="263" r:id="rId32"/>
    <p:sldId id="264" r:id="rId33"/>
    <p:sldId id="265" r:id="rId34"/>
    <p:sldId id="266" r:id="rId35"/>
    <p:sldId id="267" r:id="rId36"/>
    <p:sldId id="268" r:id="rId37"/>
    <p:sldId id="269" r:id="rId38"/>
    <p:sldId id="270" r:id="rId39"/>
    <p:sldId id="271" r:id="rId40"/>
    <p:sldId id="272" r:id="rId41"/>
    <p:sldId id="273" r:id="rId42"/>
    <p:sldId id="274" r:id="rId43"/>
    <p:sldId id="275" r:id="rId44"/>
    <p:sldId id="276" r:id="rId45"/>
    <p:sldId id="277" r:id="rId46"/>
    <p:sldId id="278" r:id="rId47"/>
    <p:sldId id="279" r:id="rId48"/>
    <p:sldId id="280" r:id="rId49"/>
    <p:sldId id="281" r:id="rId50"/>
    <p:sldId id="282" r:id="rId51"/>
    <p:sldId id="305" r:id="rId52"/>
    <p:sldId id="306" r:id="rId53"/>
    <p:sldId id="307" r:id="rId54"/>
    <p:sldId id="308" r:id="rId5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E86CF8-813B-45FA-BAFC-1EDE3C969B8F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618E3B-E99B-41B3-8A5E-9AEE1F211C86}">
      <dgm:prSet phldrT="[Текст]"/>
      <dgm:spPr/>
      <dgm:t>
        <a:bodyPr/>
        <a:lstStyle/>
        <a:p>
          <a:r>
            <a:rPr lang="ru-RU" dirty="0"/>
            <a:t>облигации с ипотечным покрытием</a:t>
          </a:r>
        </a:p>
      </dgm:t>
    </dgm:pt>
    <dgm:pt modelId="{5396EF02-E6DB-42FB-AD38-3B4CEE0508F7}" type="parTrans" cxnId="{2E218272-6081-4A59-B16C-D1641F6EC628}">
      <dgm:prSet/>
      <dgm:spPr/>
      <dgm:t>
        <a:bodyPr/>
        <a:lstStyle/>
        <a:p>
          <a:endParaRPr lang="ru-RU"/>
        </a:p>
      </dgm:t>
    </dgm:pt>
    <dgm:pt modelId="{120F61FE-C2FF-43A6-BF78-70A40403F1E3}" type="sibTrans" cxnId="{2E218272-6081-4A59-B16C-D1641F6EC628}">
      <dgm:prSet/>
      <dgm:spPr/>
      <dgm:t>
        <a:bodyPr/>
        <a:lstStyle/>
        <a:p>
          <a:endParaRPr lang="ru-RU"/>
        </a:p>
      </dgm:t>
    </dgm:pt>
    <dgm:pt modelId="{11175873-69B9-4FDC-8410-01F43A1D00A9}">
      <dgm:prSet phldrT="[Текст]"/>
      <dgm:spPr/>
      <dgm:t>
        <a:bodyPr/>
        <a:lstStyle/>
        <a:p>
          <a:r>
            <a:rPr lang="ru-RU" dirty="0"/>
            <a:t>ипотечные сертификаты участия</a:t>
          </a:r>
        </a:p>
      </dgm:t>
    </dgm:pt>
    <dgm:pt modelId="{C5F2E5B9-35AF-45B6-B8E0-945C42B73F22}" type="parTrans" cxnId="{3C979593-A9EE-45B4-BAED-0E0DA9FF05C3}">
      <dgm:prSet/>
      <dgm:spPr/>
      <dgm:t>
        <a:bodyPr/>
        <a:lstStyle/>
        <a:p>
          <a:endParaRPr lang="ru-RU"/>
        </a:p>
      </dgm:t>
    </dgm:pt>
    <dgm:pt modelId="{B0AB56FD-3163-479A-808E-F45CE895A09A}" type="sibTrans" cxnId="{3C979593-A9EE-45B4-BAED-0E0DA9FF05C3}">
      <dgm:prSet/>
      <dgm:spPr/>
      <dgm:t>
        <a:bodyPr/>
        <a:lstStyle/>
        <a:p>
          <a:endParaRPr lang="ru-RU"/>
        </a:p>
      </dgm:t>
    </dgm:pt>
    <dgm:pt modelId="{08BEBAB7-BC40-4726-9C11-3655D7755304}">
      <dgm:prSet phldrT="[Текст]"/>
      <dgm:spPr/>
      <dgm:t>
        <a:bodyPr/>
        <a:lstStyle/>
        <a:p>
          <a:r>
            <a:rPr lang="ru-RU" dirty="0"/>
            <a:t>жилищные облигации с ипотечным покрытием</a:t>
          </a:r>
        </a:p>
      </dgm:t>
    </dgm:pt>
    <dgm:pt modelId="{6BD3DC56-1F5D-4EA1-945C-487BF4D073B3}" type="parTrans" cxnId="{BE566A17-B656-447D-9F1A-9F65470B8EAF}">
      <dgm:prSet/>
      <dgm:spPr/>
      <dgm:t>
        <a:bodyPr/>
        <a:lstStyle/>
        <a:p>
          <a:endParaRPr lang="ru-RU"/>
        </a:p>
      </dgm:t>
    </dgm:pt>
    <dgm:pt modelId="{876655AE-4BF1-4307-8C94-25BD9356F645}" type="sibTrans" cxnId="{BE566A17-B656-447D-9F1A-9F65470B8EAF}">
      <dgm:prSet/>
      <dgm:spPr/>
      <dgm:t>
        <a:bodyPr/>
        <a:lstStyle/>
        <a:p>
          <a:endParaRPr lang="ru-RU"/>
        </a:p>
      </dgm:t>
    </dgm:pt>
    <dgm:pt modelId="{EF1FDFA0-E87F-4FD3-96B3-A0E003DB9B66}" type="pres">
      <dgm:prSet presAssocID="{2FE86CF8-813B-45FA-BAFC-1EDE3C969B8F}" presName="linear" presStyleCnt="0">
        <dgm:presLayoutVars>
          <dgm:dir/>
          <dgm:animLvl val="lvl"/>
          <dgm:resizeHandles val="exact"/>
        </dgm:presLayoutVars>
      </dgm:prSet>
      <dgm:spPr/>
    </dgm:pt>
    <dgm:pt modelId="{3075E5E8-04EC-4DF5-9629-B4487B760BEA}" type="pres">
      <dgm:prSet presAssocID="{42618E3B-E99B-41B3-8A5E-9AEE1F211C86}" presName="parentLin" presStyleCnt="0"/>
      <dgm:spPr/>
    </dgm:pt>
    <dgm:pt modelId="{9BC140B2-0AA9-436F-881F-981D24A2B1AA}" type="pres">
      <dgm:prSet presAssocID="{42618E3B-E99B-41B3-8A5E-9AEE1F211C86}" presName="parentLeftMargin" presStyleLbl="node1" presStyleIdx="0" presStyleCnt="3"/>
      <dgm:spPr/>
    </dgm:pt>
    <dgm:pt modelId="{A999B1D6-D071-466B-8557-EB4A57DEA765}" type="pres">
      <dgm:prSet presAssocID="{42618E3B-E99B-41B3-8A5E-9AEE1F211C8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6180F5B-A7A0-4E85-8676-F5E348AA1313}" type="pres">
      <dgm:prSet presAssocID="{42618E3B-E99B-41B3-8A5E-9AEE1F211C86}" presName="negativeSpace" presStyleCnt="0"/>
      <dgm:spPr/>
    </dgm:pt>
    <dgm:pt modelId="{1C7BF595-0234-4B40-A300-360EF9F4A2D5}" type="pres">
      <dgm:prSet presAssocID="{42618E3B-E99B-41B3-8A5E-9AEE1F211C86}" presName="childText" presStyleLbl="conFgAcc1" presStyleIdx="0" presStyleCnt="3">
        <dgm:presLayoutVars>
          <dgm:bulletEnabled val="1"/>
        </dgm:presLayoutVars>
      </dgm:prSet>
      <dgm:spPr/>
    </dgm:pt>
    <dgm:pt modelId="{2ACCBC99-CC28-40EA-A280-C08578965C8C}" type="pres">
      <dgm:prSet presAssocID="{120F61FE-C2FF-43A6-BF78-70A40403F1E3}" presName="spaceBetweenRectangles" presStyleCnt="0"/>
      <dgm:spPr/>
    </dgm:pt>
    <dgm:pt modelId="{13EFA993-7876-4538-AA81-BE9F21569A2A}" type="pres">
      <dgm:prSet presAssocID="{11175873-69B9-4FDC-8410-01F43A1D00A9}" presName="parentLin" presStyleCnt="0"/>
      <dgm:spPr/>
    </dgm:pt>
    <dgm:pt modelId="{8A0EF710-C845-49D8-8A08-E471B64970B8}" type="pres">
      <dgm:prSet presAssocID="{11175873-69B9-4FDC-8410-01F43A1D00A9}" presName="parentLeftMargin" presStyleLbl="node1" presStyleIdx="0" presStyleCnt="3"/>
      <dgm:spPr/>
    </dgm:pt>
    <dgm:pt modelId="{97CC4566-D40D-45D5-89AC-FD10D0579BC0}" type="pres">
      <dgm:prSet presAssocID="{11175873-69B9-4FDC-8410-01F43A1D00A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EF3825C-B71D-4199-8882-739573F03F19}" type="pres">
      <dgm:prSet presAssocID="{11175873-69B9-4FDC-8410-01F43A1D00A9}" presName="negativeSpace" presStyleCnt="0"/>
      <dgm:spPr/>
    </dgm:pt>
    <dgm:pt modelId="{EC83D0BD-D7ED-4A1A-918D-3338EA0B7295}" type="pres">
      <dgm:prSet presAssocID="{11175873-69B9-4FDC-8410-01F43A1D00A9}" presName="childText" presStyleLbl="conFgAcc1" presStyleIdx="1" presStyleCnt="3">
        <dgm:presLayoutVars>
          <dgm:bulletEnabled val="1"/>
        </dgm:presLayoutVars>
      </dgm:prSet>
      <dgm:spPr/>
    </dgm:pt>
    <dgm:pt modelId="{48677DCF-2029-4EF5-B1BD-5A7B9F7F6D34}" type="pres">
      <dgm:prSet presAssocID="{B0AB56FD-3163-479A-808E-F45CE895A09A}" presName="spaceBetweenRectangles" presStyleCnt="0"/>
      <dgm:spPr/>
    </dgm:pt>
    <dgm:pt modelId="{0439085F-45F4-4A8C-A032-D0B172626864}" type="pres">
      <dgm:prSet presAssocID="{08BEBAB7-BC40-4726-9C11-3655D7755304}" presName="parentLin" presStyleCnt="0"/>
      <dgm:spPr/>
    </dgm:pt>
    <dgm:pt modelId="{68C2B724-EEE4-4BD0-9CD8-22DD30A0AC66}" type="pres">
      <dgm:prSet presAssocID="{08BEBAB7-BC40-4726-9C11-3655D7755304}" presName="parentLeftMargin" presStyleLbl="node1" presStyleIdx="1" presStyleCnt="3"/>
      <dgm:spPr/>
    </dgm:pt>
    <dgm:pt modelId="{E339A934-EA03-4B00-A984-B349347FBC91}" type="pres">
      <dgm:prSet presAssocID="{08BEBAB7-BC40-4726-9C11-3655D775530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B7F6498-9700-4039-98AB-A2CB26A710CD}" type="pres">
      <dgm:prSet presAssocID="{08BEBAB7-BC40-4726-9C11-3655D7755304}" presName="negativeSpace" presStyleCnt="0"/>
      <dgm:spPr/>
    </dgm:pt>
    <dgm:pt modelId="{5FFAFF8F-EF9D-4B73-A464-8E3205AC1C59}" type="pres">
      <dgm:prSet presAssocID="{08BEBAB7-BC40-4726-9C11-3655D7755304}" presName="childText" presStyleLbl="conFgAcc1" presStyleIdx="2" presStyleCnt="3" custLinFactY="36139" custLinFactNeighborX="388" custLinFactNeighborY="100000">
        <dgm:presLayoutVars>
          <dgm:bulletEnabled val="1"/>
        </dgm:presLayoutVars>
      </dgm:prSet>
      <dgm:spPr/>
    </dgm:pt>
  </dgm:ptLst>
  <dgm:cxnLst>
    <dgm:cxn modelId="{33E33D03-9DDB-4432-A05A-2C0569D1FD1E}" type="presOf" srcId="{42618E3B-E99B-41B3-8A5E-9AEE1F211C86}" destId="{A999B1D6-D071-466B-8557-EB4A57DEA765}" srcOrd="1" destOrd="0" presId="urn:microsoft.com/office/officeart/2005/8/layout/list1"/>
    <dgm:cxn modelId="{28AF3408-A2A2-42DE-8416-A85E5A3AC616}" type="presOf" srcId="{08BEBAB7-BC40-4726-9C11-3655D7755304}" destId="{E339A934-EA03-4B00-A984-B349347FBC91}" srcOrd="1" destOrd="0" presId="urn:microsoft.com/office/officeart/2005/8/layout/list1"/>
    <dgm:cxn modelId="{BE566A17-B656-447D-9F1A-9F65470B8EAF}" srcId="{2FE86CF8-813B-45FA-BAFC-1EDE3C969B8F}" destId="{08BEBAB7-BC40-4726-9C11-3655D7755304}" srcOrd="2" destOrd="0" parTransId="{6BD3DC56-1F5D-4EA1-945C-487BF4D073B3}" sibTransId="{876655AE-4BF1-4307-8C94-25BD9356F645}"/>
    <dgm:cxn modelId="{A3BEAA19-0C30-4621-836C-8E647F6B4479}" type="presOf" srcId="{2FE86CF8-813B-45FA-BAFC-1EDE3C969B8F}" destId="{EF1FDFA0-E87F-4FD3-96B3-A0E003DB9B66}" srcOrd="0" destOrd="0" presId="urn:microsoft.com/office/officeart/2005/8/layout/list1"/>
    <dgm:cxn modelId="{502C855C-A462-4808-B84B-6C616E28E7DF}" type="presOf" srcId="{08BEBAB7-BC40-4726-9C11-3655D7755304}" destId="{68C2B724-EEE4-4BD0-9CD8-22DD30A0AC66}" srcOrd="0" destOrd="0" presId="urn:microsoft.com/office/officeart/2005/8/layout/list1"/>
    <dgm:cxn modelId="{2E218272-6081-4A59-B16C-D1641F6EC628}" srcId="{2FE86CF8-813B-45FA-BAFC-1EDE3C969B8F}" destId="{42618E3B-E99B-41B3-8A5E-9AEE1F211C86}" srcOrd="0" destOrd="0" parTransId="{5396EF02-E6DB-42FB-AD38-3B4CEE0508F7}" sibTransId="{120F61FE-C2FF-43A6-BF78-70A40403F1E3}"/>
    <dgm:cxn modelId="{426FE35A-B75E-4A8C-935A-2515E2C2BFE7}" type="presOf" srcId="{11175873-69B9-4FDC-8410-01F43A1D00A9}" destId="{97CC4566-D40D-45D5-89AC-FD10D0579BC0}" srcOrd="1" destOrd="0" presId="urn:microsoft.com/office/officeart/2005/8/layout/list1"/>
    <dgm:cxn modelId="{3C979593-A9EE-45B4-BAED-0E0DA9FF05C3}" srcId="{2FE86CF8-813B-45FA-BAFC-1EDE3C969B8F}" destId="{11175873-69B9-4FDC-8410-01F43A1D00A9}" srcOrd="1" destOrd="0" parTransId="{C5F2E5B9-35AF-45B6-B8E0-945C42B73F22}" sibTransId="{B0AB56FD-3163-479A-808E-F45CE895A09A}"/>
    <dgm:cxn modelId="{7877A7BE-D0C8-4B23-9C1C-5EA53383B5DB}" type="presOf" srcId="{11175873-69B9-4FDC-8410-01F43A1D00A9}" destId="{8A0EF710-C845-49D8-8A08-E471B64970B8}" srcOrd="0" destOrd="0" presId="urn:microsoft.com/office/officeart/2005/8/layout/list1"/>
    <dgm:cxn modelId="{6E8F50E7-9367-4C3B-AE3D-754431EC963C}" type="presOf" srcId="{42618E3B-E99B-41B3-8A5E-9AEE1F211C86}" destId="{9BC140B2-0AA9-436F-881F-981D24A2B1AA}" srcOrd="0" destOrd="0" presId="urn:microsoft.com/office/officeart/2005/8/layout/list1"/>
    <dgm:cxn modelId="{C163531D-E6DF-4970-BF5A-EBA61A47592C}" type="presParOf" srcId="{EF1FDFA0-E87F-4FD3-96B3-A0E003DB9B66}" destId="{3075E5E8-04EC-4DF5-9629-B4487B760BEA}" srcOrd="0" destOrd="0" presId="urn:microsoft.com/office/officeart/2005/8/layout/list1"/>
    <dgm:cxn modelId="{F9845A41-2654-45C3-9252-9374B1A0FE12}" type="presParOf" srcId="{3075E5E8-04EC-4DF5-9629-B4487B760BEA}" destId="{9BC140B2-0AA9-436F-881F-981D24A2B1AA}" srcOrd="0" destOrd="0" presId="urn:microsoft.com/office/officeart/2005/8/layout/list1"/>
    <dgm:cxn modelId="{FACE3C06-C062-4142-BF35-E37D2B8B79DE}" type="presParOf" srcId="{3075E5E8-04EC-4DF5-9629-B4487B760BEA}" destId="{A999B1D6-D071-466B-8557-EB4A57DEA765}" srcOrd="1" destOrd="0" presId="urn:microsoft.com/office/officeart/2005/8/layout/list1"/>
    <dgm:cxn modelId="{9ABC5F60-DCFB-4E48-9537-B3793195585F}" type="presParOf" srcId="{EF1FDFA0-E87F-4FD3-96B3-A0E003DB9B66}" destId="{E6180F5B-A7A0-4E85-8676-F5E348AA1313}" srcOrd="1" destOrd="0" presId="urn:microsoft.com/office/officeart/2005/8/layout/list1"/>
    <dgm:cxn modelId="{BB55E2DE-4812-4DEF-9B34-A7D596935FFA}" type="presParOf" srcId="{EF1FDFA0-E87F-4FD3-96B3-A0E003DB9B66}" destId="{1C7BF595-0234-4B40-A300-360EF9F4A2D5}" srcOrd="2" destOrd="0" presId="urn:microsoft.com/office/officeart/2005/8/layout/list1"/>
    <dgm:cxn modelId="{93B926A0-532E-4123-9DC3-22F8CB0AB124}" type="presParOf" srcId="{EF1FDFA0-E87F-4FD3-96B3-A0E003DB9B66}" destId="{2ACCBC99-CC28-40EA-A280-C08578965C8C}" srcOrd="3" destOrd="0" presId="urn:microsoft.com/office/officeart/2005/8/layout/list1"/>
    <dgm:cxn modelId="{6CCA175B-A778-4390-9382-7116C6E66130}" type="presParOf" srcId="{EF1FDFA0-E87F-4FD3-96B3-A0E003DB9B66}" destId="{13EFA993-7876-4538-AA81-BE9F21569A2A}" srcOrd="4" destOrd="0" presId="urn:microsoft.com/office/officeart/2005/8/layout/list1"/>
    <dgm:cxn modelId="{36348AB8-B9E1-4158-AB1F-297C2E0EDCA8}" type="presParOf" srcId="{13EFA993-7876-4538-AA81-BE9F21569A2A}" destId="{8A0EF710-C845-49D8-8A08-E471B64970B8}" srcOrd="0" destOrd="0" presId="urn:microsoft.com/office/officeart/2005/8/layout/list1"/>
    <dgm:cxn modelId="{E8DD8B84-6F4D-4AFB-9391-3B07BD991C37}" type="presParOf" srcId="{13EFA993-7876-4538-AA81-BE9F21569A2A}" destId="{97CC4566-D40D-45D5-89AC-FD10D0579BC0}" srcOrd="1" destOrd="0" presId="urn:microsoft.com/office/officeart/2005/8/layout/list1"/>
    <dgm:cxn modelId="{50CE9E19-BF9C-4C4F-90B1-A3D626E99754}" type="presParOf" srcId="{EF1FDFA0-E87F-4FD3-96B3-A0E003DB9B66}" destId="{EEF3825C-B71D-4199-8882-739573F03F19}" srcOrd="5" destOrd="0" presId="urn:microsoft.com/office/officeart/2005/8/layout/list1"/>
    <dgm:cxn modelId="{9CAB2B80-44A8-46AC-8CE5-1C4879403D3B}" type="presParOf" srcId="{EF1FDFA0-E87F-4FD3-96B3-A0E003DB9B66}" destId="{EC83D0BD-D7ED-4A1A-918D-3338EA0B7295}" srcOrd="6" destOrd="0" presId="urn:microsoft.com/office/officeart/2005/8/layout/list1"/>
    <dgm:cxn modelId="{107E5179-90C1-438A-85EC-499747DB97A0}" type="presParOf" srcId="{EF1FDFA0-E87F-4FD3-96B3-A0E003DB9B66}" destId="{48677DCF-2029-4EF5-B1BD-5A7B9F7F6D34}" srcOrd="7" destOrd="0" presId="urn:microsoft.com/office/officeart/2005/8/layout/list1"/>
    <dgm:cxn modelId="{02C1BFAC-7582-4E51-BFFE-EE1010C83CBF}" type="presParOf" srcId="{EF1FDFA0-E87F-4FD3-96B3-A0E003DB9B66}" destId="{0439085F-45F4-4A8C-A032-D0B172626864}" srcOrd="8" destOrd="0" presId="urn:microsoft.com/office/officeart/2005/8/layout/list1"/>
    <dgm:cxn modelId="{F7CA9E8B-E84F-4399-AE25-9557FCAFE75E}" type="presParOf" srcId="{0439085F-45F4-4A8C-A032-D0B172626864}" destId="{68C2B724-EEE4-4BD0-9CD8-22DD30A0AC66}" srcOrd="0" destOrd="0" presId="urn:microsoft.com/office/officeart/2005/8/layout/list1"/>
    <dgm:cxn modelId="{5C941BAE-A9C4-401D-A539-0FD8ED095C9E}" type="presParOf" srcId="{0439085F-45F4-4A8C-A032-D0B172626864}" destId="{E339A934-EA03-4B00-A984-B349347FBC91}" srcOrd="1" destOrd="0" presId="urn:microsoft.com/office/officeart/2005/8/layout/list1"/>
    <dgm:cxn modelId="{4EBF78FE-9F2D-45CF-843E-B0C364F8D48E}" type="presParOf" srcId="{EF1FDFA0-E87F-4FD3-96B3-A0E003DB9B66}" destId="{9B7F6498-9700-4039-98AB-A2CB26A710CD}" srcOrd="9" destOrd="0" presId="urn:microsoft.com/office/officeart/2005/8/layout/list1"/>
    <dgm:cxn modelId="{759E4F8E-630C-4023-8A7F-53FD4069247F}" type="presParOf" srcId="{EF1FDFA0-E87F-4FD3-96B3-A0E003DB9B66}" destId="{5FFAFF8F-EF9D-4B73-A464-8E3205AC1C5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BF595-0234-4B40-A300-360EF9F4A2D5}">
      <dsp:nvSpPr>
        <dsp:cNvPr id="0" name=""/>
        <dsp:cNvSpPr/>
      </dsp:nvSpPr>
      <dsp:spPr>
        <a:xfrm>
          <a:off x="0" y="427688"/>
          <a:ext cx="640871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999B1D6-D071-466B-8557-EB4A57DEA765}">
      <dsp:nvSpPr>
        <dsp:cNvPr id="0" name=""/>
        <dsp:cNvSpPr/>
      </dsp:nvSpPr>
      <dsp:spPr>
        <a:xfrm>
          <a:off x="320435" y="58688"/>
          <a:ext cx="4486098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564" tIns="0" rIns="169564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облигации с ипотечным покрытием</a:t>
          </a:r>
        </a:p>
      </dsp:txBody>
      <dsp:txXfrm>
        <a:off x="356461" y="94714"/>
        <a:ext cx="4414046" cy="665948"/>
      </dsp:txXfrm>
    </dsp:sp>
    <dsp:sp modelId="{EC83D0BD-D7ED-4A1A-918D-3338EA0B7295}">
      <dsp:nvSpPr>
        <dsp:cNvPr id="0" name=""/>
        <dsp:cNvSpPr/>
      </dsp:nvSpPr>
      <dsp:spPr>
        <a:xfrm>
          <a:off x="0" y="1561688"/>
          <a:ext cx="640871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7CC4566-D40D-45D5-89AC-FD10D0579BC0}">
      <dsp:nvSpPr>
        <dsp:cNvPr id="0" name=""/>
        <dsp:cNvSpPr/>
      </dsp:nvSpPr>
      <dsp:spPr>
        <a:xfrm>
          <a:off x="320435" y="1192688"/>
          <a:ext cx="4486098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564" tIns="0" rIns="169564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ипотечные сертификаты участия</a:t>
          </a:r>
        </a:p>
      </dsp:txBody>
      <dsp:txXfrm>
        <a:off x="356461" y="1228714"/>
        <a:ext cx="4414046" cy="665948"/>
      </dsp:txXfrm>
    </dsp:sp>
    <dsp:sp modelId="{5FFAFF8F-EF9D-4B73-A464-8E3205AC1C59}">
      <dsp:nvSpPr>
        <dsp:cNvPr id="0" name=""/>
        <dsp:cNvSpPr/>
      </dsp:nvSpPr>
      <dsp:spPr>
        <a:xfrm>
          <a:off x="0" y="2754376"/>
          <a:ext cx="640871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339A934-EA03-4B00-A984-B349347FBC91}">
      <dsp:nvSpPr>
        <dsp:cNvPr id="0" name=""/>
        <dsp:cNvSpPr/>
      </dsp:nvSpPr>
      <dsp:spPr>
        <a:xfrm>
          <a:off x="320435" y="2326687"/>
          <a:ext cx="4486098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564" tIns="0" rIns="169564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жилищные облигации с ипотечным покрытием</a:t>
          </a:r>
        </a:p>
      </dsp:txBody>
      <dsp:txXfrm>
        <a:off x="356461" y="2362713"/>
        <a:ext cx="4414046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8559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338B7E-393B-455F-9A24-B0B335646E6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8570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38B7E-393B-455F-9A24-B0B335646E6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971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3357563"/>
            <a:ext cx="6659563" cy="10795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563" y="4029075"/>
            <a:ext cx="6400800" cy="409575"/>
          </a:xfrm>
        </p:spPr>
        <p:txBody>
          <a:bodyPr/>
          <a:lstStyle>
            <a:lvl1pPr marL="0" indent="0">
              <a:buFontTx/>
              <a:buNone/>
              <a:defRPr sz="2000" b="1"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3141663"/>
            <a:ext cx="7772400" cy="1109662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718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23075" y="2349500"/>
            <a:ext cx="1925638" cy="43195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2349500"/>
            <a:ext cx="5627687" cy="4319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7745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2801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4007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2988" y="2997200"/>
            <a:ext cx="3744912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40300" y="2997200"/>
            <a:ext cx="374650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4666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7873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7895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788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3335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5340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04900" y="2349500"/>
            <a:ext cx="7643813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5805488"/>
            <a:ext cx="9144000" cy="1052512"/>
          </a:xfrm>
          <a:prstGeom prst="rect">
            <a:avLst/>
          </a:prstGeom>
          <a:gradFill rotWithShape="1">
            <a:gsLst>
              <a:gs pos="0">
                <a:schemeClr val="folHlink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2997200"/>
            <a:ext cx="7643812" cy="367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s://normativ.kontur.ru/document?moduleId=1&amp;documentId=210987#l2" TargetMode="Externa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95288" y="3141663"/>
            <a:ext cx="5040312" cy="110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uk-UA" sz="3200" b="1" dirty="0">
              <a:latin typeface="Tahoma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33388" y="3963988"/>
            <a:ext cx="3706812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endParaRPr lang="uk-UA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288" y="4457786"/>
            <a:ext cx="87487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как особый финансовый инструмент.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Кредитный рынок, его основные характеристики и классификация.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Банковский кредитный рынок: его сегменты, участники, кредитные продукты и кредитные технологии.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Рынок ипотечного кредитования.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Рынок микрокредитования (микрофинансирования).</a:t>
            </a: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6. Правовое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регулирование банковских операций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4940" y="2254389"/>
            <a:ext cx="5821007" cy="1938992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Тема № 3 «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Обеспечение безопасности кредитных операций банков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»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6464" y="116633"/>
            <a:ext cx="8788024" cy="6552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6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функция</a:t>
            </a:r>
            <a:r>
              <a:rPr lang="ru-RU" sz="26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создания кредитных средств обращения. С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момента свое­го возникновения кредит замещал полноценные деньги кредитными инструментами: векселями, банкнотами и чеками. Их использование в безналичных расчетах, по денежным обязательствам значительно сокращало налично-денежный оборот, а значит, и издержки обраще­ния, связанные с изготовлением, пересчетом, перевозкой и хранени­ем наличных денег. В настоящее время эмиссия денег центральными банками и банковской системой происходит на кредитной основе. Кредитование банками клиентуры и их рефинансирование Централь­ными банками определяют масштабы выпуска денег в хозяйствен­ный оборот, а возврат кредитов ведет к изъятию денег из оборота.</a:t>
            </a:r>
          </a:p>
        </p:txBody>
      </p:sp>
    </p:spTree>
    <p:extLst>
      <p:ext uri="{BB962C8B-B14F-4D97-AF65-F5344CB8AC3E}">
        <p14:creationId xmlns:p14="http://schemas.microsoft.com/office/powerpoint/2010/main" val="2117029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88233" y="128336"/>
            <a:ext cx="8876256" cy="6200274"/>
          </a:xfrm>
          <a:prstGeom prst="wedgeEllipseCallout">
            <a:avLst>
              <a:gd name="adj1" fmla="val -19926"/>
              <a:gd name="adj2" fmla="val 5383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Одновременно кредитные продукты выступают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особым видом финансовых активов.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Здесь их прежде всего отличает от других финансовых активов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возвратный характер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размещения средств, что позволяет го­ворить о них как о долговых продуктах. Кредитные продукты характе­ризуются движением стоимости от кредитора к заемщику и в обратном направлении.</a:t>
            </a:r>
          </a:p>
        </p:txBody>
      </p:sp>
    </p:spTree>
    <p:extLst>
      <p:ext uri="{BB962C8B-B14F-4D97-AF65-F5344CB8AC3E}">
        <p14:creationId xmlns:p14="http://schemas.microsoft.com/office/powerpoint/2010/main" val="4065558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8520" y="2636912"/>
            <a:ext cx="8654716" cy="1676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Кредитный рынок, его основные характеристики и классификация.</a:t>
            </a:r>
            <a:endParaRPr lang="ru-RU" sz="36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271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5497" y="116632"/>
            <a:ext cx="9000999" cy="3384376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 функциональной точки зрения </a:t>
            </a:r>
            <a:r>
              <a:rPr lang="ru-RU" sz="22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кредитный рынок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- это совокупность экономических отношений по поводу купли-продажи ссудного капитала в целях обеспечения непрерывности осуществления воспроизводственного процесса, а также удовлетворения потребностей в нем государства и населения. На та­ком рынке аккумулируются свободные денежные средства (ресурсы) хозяйствующих субъектов, государства, а также личные сбережения граждан, которые затем трансформируются в объект продажи (ссуд­ный капитал) и перераспределяются на условиях возвратности, сроч­ности и платности в соответствии со спросом и предложением на них. 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6586" y="3933056"/>
            <a:ext cx="9059651" cy="2662772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 институциональной же точки зрения это совокупность кредитно- финансовых организаций, валютно-фондовых бирж, осуществляющих посредничество при движении временно свободных средств от продав­цов (владельцев) к покупателям (пользователям). На кредитном рынке со стороны спроса на деньги выступают 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заемщики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, а со стороны пред­ложения денег – 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кредиторы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, которые являются основными участни­ками кредитного рынка.</a:t>
            </a:r>
          </a:p>
        </p:txBody>
      </p:sp>
    </p:spTree>
    <p:extLst>
      <p:ext uri="{BB962C8B-B14F-4D97-AF65-F5344CB8AC3E}">
        <p14:creationId xmlns:p14="http://schemas.microsoft.com/office/powerpoint/2010/main" val="615848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198276" y="260648"/>
            <a:ext cx="8712968" cy="3240360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условиях рыночной экономики кредитный рынок выполняет ряд важнейших функций, с помощью которых он оказывает непосредствен­ное воздействие на все стороны хозяйственной жизни. 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79512" y="3789040"/>
            <a:ext cx="8712968" cy="1395681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Основными из этих функций в современных условиях являются: </a:t>
            </a:r>
          </a:p>
        </p:txBody>
      </p:sp>
    </p:spTree>
    <p:extLst>
      <p:ext uri="{BB962C8B-B14F-4D97-AF65-F5344CB8AC3E}">
        <p14:creationId xmlns:p14="http://schemas.microsoft.com/office/powerpoint/2010/main" val="2500716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332656"/>
            <a:ext cx="8568952" cy="532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566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16632"/>
            <a:ext cx="8770072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05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2"/>
          <p:cNvSpPr>
            <a:spLocks noChangeArrowheads="1"/>
          </p:cNvSpPr>
          <p:nvPr/>
        </p:nvSpPr>
        <p:spPr bwMode="auto">
          <a:xfrm>
            <a:off x="58651" y="2596143"/>
            <a:ext cx="2635343" cy="8905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Банковский кредитный рынок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3" name="Скругленный прямоугольник 3"/>
          <p:cNvSpPr>
            <a:spLocks noChangeArrowheads="1"/>
          </p:cNvSpPr>
          <p:nvPr/>
        </p:nvSpPr>
        <p:spPr bwMode="auto">
          <a:xfrm>
            <a:off x="35496" y="4196642"/>
            <a:ext cx="3528392" cy="141241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 небанковских кредитно-финансовых институтов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4" name="Скругленный прямоугольник 1"/>
          <p:cNvSpPr>
            <a:spLocks noChangeArrowheads="1"/>
          </p:cNvSpPr>
          <p:nvPr/>
        </p:nvSpPr>
        <p:spPr bwMode="auto">
          <a:xfrm>
            <a:off x="3232712" y="1939512"/>
            <a:ext cx="2162175" cy="110680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5" name="Скругленный прямоугольник 4"/>
          <p:cNvSpPr>
            <a:spLocks noChangeArrowheads="1"/>
          </p:cNvSpPr>
          <p:nvPr/>
        </p:nvSpPr>
        <p:spPr bwMode="auto">
          <a:xfrm>
            <a:off x="3941699" y="4196642"/>
            <a:ext cx="5099868" cy="143213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 нефинансовых организаций (рынок коммерческих межхозяйственных кредитов)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cxnSp>
        <p:nvCxnSpPr>
          <p:cNvPr id="6" name="Прямая со стрелкой 5"/>
          <p:cNvCxnSpPr>
            <a:stCxn id="4" idx="1"/>
          </p:cNvCxnSpPr>
          <p:nvPr/>
        </p:nvCxnSpPr>
        <p:spPr>
          <a:xfrm flipH="1">
            <a:off x="2731228" y="2492915"/>
            <a:ext cx="501484" cy="293093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3154125" y="3041436"/>
            <a:ext cx="551923" cy="1155206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951995" y="3057904"/>
            <a:ext cx="484245" cy="1138738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789236" y="1180413"/>
            <a:ext cx="1175385" cy="426085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5"/>
          <p:cNvSpPr>
            <a:spLocks noChangeArrowheads="1"/>
          </p:cNvSpPr>
          <p:nvPr/>
        </p:nvSpPr>
        <p:spPr bwMode="auto">
          <a:xfrm>
            <a:off x="5896371" y="2596143"/>
            <a:ext cx="3145196" cy="8905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 государства</a:t>
            </a:r>
            <a:endParaRPr kumimoji="0" lang="ru-RU" altLang="ru-RU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7704" y="5516599"/>
            <a:ext cx="79786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54038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1 – Структура кредитного рынка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>
            <a:endCxn id="10" idx="1"/>
          </p:cNvCxnSpPr>
          <p:nvPr/>
        </p:nvCxnSpPr>
        <p:spPr>
          <a:xfrm>
            <a:off x="5394887" y="2492915"/>
            <a:ext cx="501484" cy="548522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669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79512" y="44624"/>
            <a:ext cx="8644010" cy="604919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Соответственно,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кредитный рынок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- это самостоятельный сегмент финансового рынка, представляющий собой совокупность экономи­ческих отношений по поводу купли-продажи под влиянием спроса и предложения временно свободных средств экономических субъек­тов, совершаемых через финансовых посредников путем заключения кредитно-депозитных сделок.</a:t>
            </a:r>
          </a:p>
        </p:txBody>
      </p:sp>
    </p:spTree>
    <p:extLst>
      <p:ext uri="{BB962C8B-B14F-4D97-AF65-F5344CB8AC3E}">
        <p14:creationId xmlns:p14="http://schemas.microsoft.com/office/powerpoint/2010/main" val="912938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E11228-DABF-44A2-B1B1-13B6F442DDBC}"/>
              </a:ext>
            </a:extLst>
          </p:cNvPr>
          <p:cNvSpPr txBox="1"/>
          <p:nvPr/>
        </p:nvSpPr>
        <p:spPr>
          <a:xfrm>
            <a:off x="539552" y="2564904"/>
            <a:ext cx="6462464" cy="1953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Банковский кредитный рынок: его сегменты, участники, кредитные продукты и кредитные технологии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0343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140968"/>
            <a:ext cx="8919429" cy="6322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2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Кредит как особый финансовый инструмент.</a:t>
            </a:r>
            <a:endParaRPr lang="ru-RU" sz="3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35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3" y="1124744"/>
            <a:ext cx="8424936" cy="467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921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5" y="2341"/>
            <a:ext cx="8928992" cy="30243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 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банковских депозитов (вкладов)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как часть банковского кредитного рынка представляет собой рынок по привлечению банками в свой оборот свободных денежных средств для дальнейшего разме­щения. На этом рынке в качестве кредиторов выступают хозяйствую­щие субъекты, финансовые организации, государственные органы, на­селение, а заемщиками являются банки, которые конкурируют между собой за объемы и стоимость привлечения клиентских денег, исполь­зуя для этого депозитную, процентную и маркетинговую политику.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6" y="3068960"/>
            <a:ext cx="8928992" cy="374441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 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банковского корпоративного кредитования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- самый развитый сегмент банковского кредитного рынка, так как в общей ссудной задолженности банков на кредиты нефинансовому сектору экономики при­ходится львиная доля - более 65%. Основными заемщиками на этом сегменте банковского кредитного рынка являются: коммерческие и некоммерческие предприятия и орга­низации, находящиеся как в различных формах собственности (феде­ральной, государственной (кроме федеральной) и в частной собственно­сти, т. е. негосударственной), так и в разных организационно-правовых формах, разной отраслевой принадлежности, а также предприниматели без образования юридического лица, нерези­денты (юридические лица).</a:t>
            </a:r>
          </a:p>
        </p:txBody>
      </p:sp>
    </p:spTree>
    <p:extLst>
      <p:ext uri="{BB962C8B-B14F-4D97-AF65-F5344CB8AC3E}">
        <p14:creationId xmlns:p14="http://schemas.microsoft.com/office/powerpoint/2010/main" val="28992228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260648"/>
            <a:ext cx="9144000" cy="26642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банковских потребительских кредитов.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Активное развитие в Рос­сии в последние годы получил рынок банковского кредитования физических лиц (банковский рынок потребительских кредитов). По типу заемщиков это кредиты, предоставляемые: всем слоям на­селения, определенным возрастным или социальным группам,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VIP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клиентам, студентам, молодым семьям.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0" y="3140968"/>
            <a:ext cx="9144000" cy="31121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Основными кредитными про­дуктами на этом рынке являются: кредиты ипотечные (на строительство или приобретение жилья, приобретение земельных участков, строитель­ство загородной недвижимости, гаражей, надворных построек), кредиты на образование, лечение, приобретение товаров длительного пользова­ния (бытовой техники, автомобилей, мебели, средств малой механиза­ции), предметов роскоши, антиквариата.</a:t>
            </a:r>
          </a:p>
        </p:txBody>
      </p:sp>
    </p:spTree>
    <p:extLst>
      <p:ext uri="{BB962C8B-B14F-4D97-AF65-F5344CB8AC3E}">
        <p14:creationId xmlns:p14="http://schemas.microsoft.com/office/powerpoint/2010/main" val="85512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5" y="116632"/>
            <a:ext cx="8928992" cy="18849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банковских кредитов для государственных финансовых ор­ганов</a:t>
            </a:r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незначителен как по своему объему, так и по доле, занимаемой им на банковском кредитном рынке.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5" y="2060848"/>
            <a:ext cx="8928992" cy="340092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Основными кредитными продуктами этого сегмента банковского кре­дитного рынка являются: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кредиты под кассовый разрыв между доходами и расходами бюд­жета;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кредит для покрытия бюджетного дефицита;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кредиты для финансирования целевых программ социально-эконо­мического развития регионов. </a:t>
            </a:r>
          </a:p>
        </p:txBody>
      </p:sp>
    </p:spTree>
    <p:extLst>
      <p:ext uri="{BB962C8B-B14F-4D97-AF65-F5344CB8AC3E}">
        <p14:creationId xmlns:p14="http://schemas.microsoft.com/office/powerpoint/2010/main" val="24229467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5496" y="116632"/>
            <a:ext cx="9001000" cy="6624736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Межбанковский кредит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представляет собой экономические отношения между банками по поводу купли-продажи ресурсов на условиях воз­вратности, срочности и платности. Сделки осуществляются на одном из сегментов банковского кредитного рынка - рынке МБК. Межбан­ковское кредитование осуществляется, как правило, в рамках имею­щихся корреспондентских отношений между банками. Особенностью межбанковского кредитного рынка является то, что банки периодиче­ски выступают на нем то в роли кредиторов, то в роли заемщиков (де­биторов) в зависимости от складывающихся обстоятельств. Другой осо­бенностью межбанковского кредитного рынка является то, что на нем кредиты выдаются только в форме безналичных денег.</a:t>
            </a:r>
          </a:p>
        </p:txBody>
      </p:sp>
    </p:spTree>
    <p:extLst>
      <p:ext uri="{BB962C8B-B14F-4D97-AF65-F5344CB8AC3E}">
        <p14:creationId xmlns:p14="http://schemas.microsoft.com/office/powerpoint/2010/main" val="1626963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107504" y="3284984"/>
            <a:ext cx="8507859" cy="649288"/>
          </a:xfrm>
          <a:noFill/>
          <a:ln/>
        </p:spPr>
        <p:txBody>
          <a:bodyPr/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Рынок ипотечного кредитования.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132856"/>
            <a:ext cx="6984776" cy="42484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Ипотечное кредитование представляет собой целостный механизм реализации отношений, возникающих по поводу организации, продажи и обслуживания ипотечных кредитов.</a:t>
            </a:r>
          </a:p>
        </p:txBody>
      </p:sp>
    </p:spTree>
    <p:extLst>
      <p:ext uri="{BB962C8B-B14F-4D97-AF65-F5344CB8AC3E}">
        <p14:creationId xmlns:p14="http://schemas.microsoft.com/office/powerpoint/2010/main" val="42612619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1772816"/>
            <a:ext cx="7560840" cy="42484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Ипотечный кредит -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 долгосрочное обязательство заемщика, исполнение которого обеспечивается залогом недвижимого имуще­ства (ипотекой).</a:t>
            </a:r>
          </a:p>
        </p:txBody>
      </p:sp>
    </p:spTree>
    <p:extLst>
      <p:ext uri="{BB962C8B-B14F-4D97-AF65-F5344CB8AC3E}">
        <p14:creationId xmlns:p14="http://schemas.microsoft.com/office/powerpoint/2010/main" val="5593734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9923" y="236173"/>
            <a:ext cx="8928992" cy="1800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недвижимого имущества как предмета залога, с одной стороны, повышают надежность обеспечения, с другой стороны, вызывают определенные требования к оформлению договора залога: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9923" y="2036373"/>
            <a:ext cx="8928992" cy="18966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недвижимое имущество должно быть застраховано (банки могут рекомендовать застраховать не только само недвижимое имущество, но и право собственности на него, а также жизнь и здоровье заемщика);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4115" y="3932110"/>
            <a:ext cx="8928992" cy="10249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оценка недвижимого имущества должна быть проведена независимым оценщиком;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9923" y="4957057"/>
            <a:ext cx="8928992" cy="164029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права на недвижимое имущество должны быть зарегистрированы в Едином го­сударственном реестре прав на недвижимое имущество и сделок с ним (там же регистрируется и договор залога). </a:t>
            </a:r>
          </a:p>
        </p:txBody>
      </p:sp>
    </p:spTree>
    <p:extLst>
      <p:ext uri="{BB962C8B-B14F-4D97-AF65-F5344CB8AC3E}">
        <p14:creationId xmlns:p14="http://schemas.microsoft.com/office/powerpoint/2010/main" val="14933893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116632"/>
            <a:ext cx="6264696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Ипотечное кредитование проводится на долгосрочный период.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1196752"/>
            <a:ext cx="6264696" cy="12241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кредитора и долж­ника об установлении ипотеки может быть оформлен специальным документом - 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закладной.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179512" y="2636912"/>
            <a:ext cx="7200800" cy="4104456"/>
          </a:xfrm>
          <a:prstGeom prst="round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Закладная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именная ценная бумага, удостоверяющая следующие права ее владельца: право на получение исполнения по денежному обя­зательству, обеспеченному ипотекой, без представления других доказа­тельств существования этого обязательства; право залога на имущество, обремененное ипотекой. </a:t>
            </a: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 любая именная ценная бумага, заклад­ная может переходить от одного владельца к другому.</a:t>
            </a:r>
          </a:p>
        </p:txBody>
      </p:sp>
    </p:spTree>
    <p:extLst>
      <p:ext uri="{BB962C8B-B14F-4D97-AF65-F5344CB8AC3E}">
        <p14:creationId xmlns:p14="http://schemas.microsoft.com/office/powerpoint/2010/main" val="2120003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921" y="1916832"/>
            <a:ext cx="8396698" cy="129614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Понятие «кредит» происходит от латинского слова «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creditum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», что означает «ссуда, долг».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921" y="3429000"/>
            <a:ext cx="8951567" cy="27363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экономической литературе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кредит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, как правило, определя­ется как система экономических отношений, возникающих в процессе предоставления денежных или иных материальных средств кредитором во временное пользование заемщику на условиях возвратности, сроч­ности и платности. Если предоставление средств носит безвозвратный и бессрочный характер, то оно называется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финансированием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55118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404664"/>
            <a:ext cx="4176464" cy="1368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>
                <a:solidFill>
                  <a:schemeClr val="accent6">
                    <a:lumMod val="50000"/>
                  </a:schemeClr>
                </a:solidFill>
              </a:rPr>
              <a:t>Рынок ипотечного кредитования</a:t>
            </a:r>
            <a:endParaRPr lang="ru-RU" sz="320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3851920" y="1772816"/>
            <a:ext cx="1800200" cy="9361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1187624" y="1772816"/>
            <a:ext cx="936104" cy="9361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35496" y="2709866"/>
            <a:ext cx="4176464" cy="39594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Первичный рынок охватывает дея­тельность кредитных институтов по кредитованию юридических и фи­зических лиц под залог объектов недвижимости.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3968" y="2730759"/>
            <a:ext cx="4176464" cy="39594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вторичном рынке происходит возобновление кредитных ресурсов, с помощью которых потом можно выдать кредит следующему заемщику.</a:t>
            </a:r>
          </a:p>
        </p:txBody>
      </p:sp>
    </p:spTree>
    <p:extLst>
      <p:ext uri="{BB962C8B-B14F-4D97-AF65-F5344CB8AC3E}">
        <p14:creationId xmlns:p14="http://schemas.microsoft.com/office/powerpoint/2010/main" val="20820865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60648"/>
            <a:ext cx="6264696" cy="16561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 могут быть выпущены следующие виды ипотечных ценных бумаг: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222701"/>
              </p:ext>
            </p:extLst>
          </p:nvPr>
        </p:nvGraphicFramePr>
        <p:xfrm>
          <a:off x="251520" y="2204864"/>
          <a:ext cx="6408712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87984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0" y="116632"/>
            <a:ext cx="6444208" cy="1656184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 с ипотечным покрытием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облигация, исполнение обязательств по которой обеспечивается полностью или в части залогом ипотечного покрытия.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515" y="1916832"/>
            <a:ext cx="6444208" cy="424847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Ипотечный сертификат участия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именная ценная бумага, удостоверяющая долю ее владельца в праве общей собственности на ипотечное покрытие, право требовать от выдавшего ее лица надлежащего доверительного управления ипотечным покрытием, право на получение денежных средств, полученных во исполнение обязательств, требова­ния по которым составляют ипотечное покрытие.</a:t>
            </a:r>
          </a:p>
        </p:txBody>
      </p:sp>
    </p:spTree>
    <p:extLst>
      <p:ext uri="{BB962C8B-B14F-4D97-AF65-F5344CB8AC3E}">
        <p14:creationId xmlns:p14="http://schemas.microsoft.com/office/powerpoint/2010/main" val="15604498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0" y="1484784"/>
            <a:ext cx="7092280" cy="511256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Жилищная облигация с ипотечным покрытием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облигация с ипо­течным покрытием, в состав которого входят только права требова­ния, обеспеченные залогом жилых помещений. Жилищная облигация с ипотечным покрытием является разновидностью ипотечной облигации, в большинстве случаев выпускается только кредитными организациями. </a:t>
            </a:r>
          </a:p>
        </p:txBody>
      </p:sp>
    </p:spTree>
    <p:extLst>
      <p:ext uri="{BB962C8B-B14F-4D97-AF65-F5344CB8AC3E}">
        <p14:creationId xmlns:p14="http://schemas.microsoft.com/office/powerpoint/2010/main" val="40667268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0" y="116632"/>
            <a:ext cx="6804248" cy="547260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целом, рынок ипотечного кредитования - это совокупность экономических отношений, возникающих в процессе выдачи, обслуживания, рефинансирования ипотечных кредитов и обеспечения надежности проведения сделок. </a:t>
            </a:r>
          </a:p>
        </p:txBody>
      </p:sp>
    </p:spTree>
    <p:extLst>
      <p:ext uri="{BB962C8B-B14F-4D97-AF65-F5344CB8AC3E}">
        <p14:creationId xmlns:p14="http://schemas.microsoft.com/office/powerpoint/2010/main" val="763363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107504" y="116632"/>
            <a:ext cx="6336704" cy="316835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выдачи и обслуживания ипотечного кредита участвуют не только кредиторы и заемщики, но и страховые,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риелторские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компа­нии, строительные организации, компании по оценке недвижимости, ипотечные брокеры, кредитные бюро,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коллекторские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агентства.</a:t>
            </a: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107504" y="3429000"/>
            <a:ext cx="8208912" cy="302433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участниками вторичного рынка ипотечного кредитова­ния являются организации, осуществляющие и (или) сопровождающие эмиссию ипотечных ценных бумаг или их производных: эмитенты, ор­ганизаторы выпуска, организации, обслуживающие ипотечные креди­ты, рейтинговые агентства, организации, осуществляющие кредитную поддержку секьюритизационой сделки, инвесторы и т. п.</a:t>
            </a:r>
          </a:p>
        </p:txBody>
      </p:sp>
    </p:spTree>
    <p:extLst>
      <p:ext uri="{BB962C8B-B14F-4D97-AF65-F5344CB8AC3E}">
        <p14:creationId xmlns:p14="http://schemas.microsoft.com/office/powerpoint/2010/main" val="4519409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107504" y="260648"/>
            <a:ext cx="6624736" cy="5976664"/>
          </a:xfrm>
          <a:prstGeom prst="wedgeRoundRectCallout">
            <a:avLst>
              <a:gd name="adj1" fmla="val -20176"/>
              <a:gd name="adj2" fmla="val 56854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2400" i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ипотечного кредитования</a:t>
            </a:r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следует рассматри­вать в рамках взаимодействия между рынком банковских услуг, рын­ком недвижимости, рынком страхования и рынком ценных бумаг. Уровень развития ипотечного рынка напрямую зависит от уровня развития данных рынков. Они являются взаимосвязанными и взаимозависимыми элементами единой ипотечной системы в стране. В свою очередь, рынок ипотечного кредитования также можно рассма­тривать как необходимый элемент вышеуказанных рынков.</a:t>
            </a:r>
          </a:p>
        </p:txBody>
      </p:sp>
    </p:spTree>
    <p:extLst>
      <p:ext uri="{BB962C8B-B14F-4D97-AF65-F5344CB8AC3E}">
        <p14:creationId xmlns:p14="http://schemas.microsoft.com/office/powerpoint/2010/main" val="23128937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852936"/>
            <a:ext cx="6678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buSzPts val="1200"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Рынок микрокредитования (микрофинансирования)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749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107504" y="188640"/>
            <a:ext cx="6480720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микрофинансирования направлены на ре­шение следующих задач: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07503" y="1484784"/>
            <a:ext cx="8784976" cy="50405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Финансирование стартующих предпринимателей;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05880" y="2204864"/>
            <a:ext cx="8786599" cy="86409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Венчурное кредитование как стартующего бизнеса, так и рискованных проектов уже функционирующего бизнеса;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105880" y="3140968"/>
            <a:ext cx="8786599" cy="158417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Расширение доступа к внешним источникам финансирования пред­принимателей собственников небольшого бизнеса и не имеющих возможности воспользоваться традиционным банковским креди­тованием;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05880" y="4797152"/>
            <a:ext cx="8786599" cy="194421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Финансирование социально незащищенных слоев населения, жела­ющих открыть свой бизнес, но не имеющих доступа к традиционным источникам получения денежных средств. Речь прежде всего идет о женщинах, безработных, о населении с низким уровнем дохода. </a:t>
            </a:r>
          </a:p>
        </p:txBody>
      </p:sp>
    </p:spTree>
    <p:extLst>
      <p:ext uri="{BB962C8B-B14F-4D97-AF65-F5344CB8AC3E}">
        <p14:creationId xmlns:p14="http://schemas.microsoft.com/office/powerpoint/2010/main" val="37335393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4" y="52738"/>
            <a:ext cx="8784976" cy="35283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услугами микрофинансовых институтов (МФИ) в узкой трак­товке понимается только выдача небольших денежных займов (ссуд), а в более широкой - «микрофинансовая услуга» включает в себя, помимо кредитования, операции по привлечению сбережений, страхование, осу­ществление платежей и ряд других финансовых услуг, а также некоторые социальные услуги, по сути выступающие услугами-комплементами, добавочным продуктом к финансовым услугам. </a:t>
            </a:r>
          </a:p>
        </p:txBody>
      </p:sp>
      <p:sp>
        <p:nvSpPr>
          <p:cNvPr id="3" name="Прямоугольник с одним скругленным углом 2"/>
          <p:cNvSpPr/>
          <p:nvPr/>
        </p:nvSpPr>
        <p:spPr>
          <a:xfrm>
            <a:off x="179512" y="3587689"/>
            <a:ext cx="8712968" cy="1584176"/>
          </a:xfrm>
          <a:prstGeom prst="round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 идет о развитии управленческих навыков у клиентов, обучении их правилам и услови­ям бизнеса, организации и ведению отчетности, в том числе касающейся использования полученных средств. </a:t>
            </a: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188031" y="5171865"/>
            <a:ext cx="8712968" cy="1584176"/>
          </a:xfrm>
          <a:prstGeom prst="round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общественного эффекта, социальные услуги МФИ позволяют добиваться высокой возвратности размещенных средств, в том числе за счет установления доверительных отношений с клиентами.</a:t>
            </a:r>
          </a:p>
        </p:txBody>
      </p:sp>
    </p:spTree>
    <p:extLst>
      <p:ext uri="{BB962C8B-B14F-4D97-AF65-F5344CB8AC3E}">
        <p14:creationId xmlns:p14="http://schemas.microsoft.com/office/powerpoint/2010/main" val="4080968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19" y="332656"/>
            <a:ext cx="8784977" cy="122722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 сущностью кредитных отношений тесно связаны формы кредита.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19" y="1988840"/>
            <a:ext cx="8712969" cy="158417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зависимости от ссуженной стоимости различают</a:t>
            </a:r>
            <a:r>
              <a:rPr lang="ru-RU" sz="3200" i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товарную, денеж­ную и смешанную (товарно-денежную) формы кредита.</a:t>
            </a: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19" y="3789040"/>
            <a:ext cx="8712969" cy="24143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зависимости от того, кто является кредитором в сделке, выделяют основные формы кредита, </a:t>
            </a:r>
            <a:r>
              <a:rPr lang="ru-RU" sz="3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коммерческий (хозяйственный), банковский, потребительский, государственный и международный кредит.</a:t>
            </a:r>
          </a:p>
        </p:txBody>
      </p:sp>
    </p:spTree>
    <p:extLst>
      <p:ext uri="{BB962C8B-B14F-4D97-AF65-F5344CB8AC3E}">
        <p14:creationId xmlns:p14="http://schemas.microsoft.com/office/powerpoint/2010/main" val="38567320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1556792"/>
            <a:ext cx="6120680" cy="3600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Микрофинансирование - это бизнес, призванный решать социальные задачи; он функционирует на стыке социального развития и коммерческой деятельности.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9613" y="5157192"/>
            <a:ext cx="8172400" cy="14401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об­разом, функции микрофинансирования можно разделить на две груп­пы: социальные и экономические.</a:t>
            </a:r>
          </a:p>
        </p:txBody>
      </p:sp>
    </p:spTree>
    <p:extLst>
      <p:ext uri="{BB962C8B-B14F-4D97-AF65-F5344CB8AC3E}">
        <p14:creationId xmlns:p14="http://schemas.microsoft.com/office/powerpoint/2010/main" val="30816114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567679"/>
            <a:ext cx="6867670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Социальными функциями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микрофинансирования являются следу­ющие: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3454" y="1916832"/>
            <a:ext cx="6867670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сокращение бедности и поддержка предпринимательской инициативы;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2997763"/>
            <a:ext cx="7632848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расширение потенциала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самозанятости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населения;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4005064"/>
            <a:ext cx="8856984" cy="2520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декриминализация бизнеса и бизнес-отношений развитие легальных МФИ, как показывает зарубежная практика, заставляет сокращаться сектор неформального кредитования, в свою очередь получение финансовой услуги означает «повышение прозрачно­сти» деятельности получателя и обучение финансовой дисци­плине.</a:t>
            </a:r>
          </a:p>
        </p:txBody>
      </p:sp>
    </p:spTree>
    <p:extLst>
      <p:ext uri="{BB962C8B-B14F-4D97-AF65-F5344CB8AC3E}">
        <p14:creationId xmlns:p14="http://schemas.microsoft.com/office/powerpoint/2010/main" val="14596438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8464" y="291176"/>
            <a:ext cx="9025779" cy="6206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экономическим функциям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микрофинансирования относят: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33936" y="1191614"/>
            <a:ext cx="8511887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устойчивости развития мелкого бизнеса и расширение сектора малого предпринимательства - микрофинансирование че­рез повышение доступности финансовых услуг может способство­вать созданию финансово независимых, свободно финансируемых, локальных организаций в сфере малого бизнеса;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3937" y="2560510"/>
            <a:ext cx="8509080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имеющихся на национальном рынке финансо­вых услуг, поскольку важной чертой МФИ является восприимчи­вость к инновациям в части предоставления финансовых услуг. В це­лом это качество МФИ при адекватном распространении лучшего опыта ведет к общему положительному вектору развития финансо­вой системы;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1" y="3928662"/>
            <a:ext cx="8509079" cy="12241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и расширение всей финансовой системы - микрофинансирование может укрепить существующую систему финансо­вых институтов как в целом, так и такие ее сегменты, как банковское кредитование, расширяя рынки сбережений и кредита, повышая их рентабельность;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5152798"/>
            <a:ext cx="851469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кредитной истории мелких заемщиков для последующего получения кредитов в банках;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9552" y="5944886"/>
            <a:ext cx="851469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микрофинансирование само по себе может быть видом бизнеса, спо­собного приносить доход учредителям МФИ и обеспечивать заня­тость.</a:t>
            </a:r>
          </a:p>
        </p:txBody>
      </p:sp>
      <p:sp>
        <p:nvSpPr>
          <p:cNvPr id="8" name="Овал 7"/>
          <p:cNvSpPr/>
          <p:nvPr/>
        </p:nvSpPr>
        <p:spPr>
          <a:xfrm>
            <a:off x="107504" y="1700808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" name="Овал 8"/>
          <p:cNvSpPr/>
          <p:nvPr/>
        </p:nvSpPr>
        <p:spPr>
          <a:xfrm>
            <a:off x="101892" y="2895093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Овал 9"/>
          <p:cNvSpPr/>
          <p:nvPr/>
        </p:nvSpPr>
        <p:spPr>
          <a:xfrm>
            <a:off x="101892" y="4274723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Овал 10"/>
          <p:cNvSpPr/>
          <p:nvPr/>
        </p:nvSpPr>
        <p:spPr>
          <a:xfrm>
            <a:off x="101892" y="5310370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Овал 11"/>
          <p:cNvSpPr/>
          <p:nvPr/>
        </p:nvSpPr>
        <p:spPr>
          <a:xfrm>
            <a:off x="113119" y="6110750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1029446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07504" y="260648"/>
            <a:ext cx="8856984" cy="144016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признаку институтов, предоставляющих финансовые услуги для малого и микро-бизнеса, можно выделить три основных сегмента: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988840"/>
            <a:ext cx="6624736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сег­мент неформального финансирования (неформальные группы взаимо­помощи, «черные ростовщики» и т.п.)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3501008"/>
            <a:ext cx="8838324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 специализированного микрофинансирования (специальные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микрофинансовые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институты)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6225" y="4581128"/>
            <a:ext cx="883832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 банковского микрокредитования (банки)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6245" y="5301208"/>
            <a:ext cx="84782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Каждому из инсти­тутов, формирующих данные сегменты, присущи свои особенности ве­дения бизнеса и свои требования к заемщику.</a:t>
            </a:r>
            <a:endParaRPr lang="ru-RU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2994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251520" y="188640"/>
            <a:ext cx="8640960" cy="2520280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Наименьшие формальности возникают при обращении за займом к неформальному ростовщику: он может предоставить кредит даже без письменного соглашения на основании устной договоренности и даже без четкого залогового обеспечения. 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79512" y="3068960"/>
            <a:ext cx="8640960" cy="3528392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Неформальный заем подразумева­ет, что отношения между ростовщиком и заемщиком лежат фактически за гранью правового поля, а значит, могут регулироваться не правом, а некими обычаями, в связи с чем они в большей степени присущи раз­вивающимся, нежели развитым рынкам.</a:t>
            </a:r>
          </a:p>
        </p:txBody>
      </p:sp>
    </p:spTree>
    <p:extLst>
      <p:ext uri="{BB962C8B-B14F-4D97-AF65-F5344CB8AC3E}">
        <p14:creationId xmlns:p14="http://schemas.microsoft.com/office/powerpoint/2010/main" val="21208271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60648"/>
            <a:ext cx="6336704" cy="2520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Значительный сегмент на рынке микрофинансирования занимают специализированные микрофинансовые институты (МФИ).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2277" y="3212976"/>
            <a:ext cx="8277337" cy="29523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Микрофинансовым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институтом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небанковская государственная, частная или общественная организация, предоставляющая населению и предпринимателям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микрофинансовые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 в соответствии с дей­ствующим законодательством. </a:t>
            </a:r>
          </a:p>
        </p:txBody>
      </p:sp>
    </p:spTree>
    <p:extLst>
      <p:ext uri="{BB962C8B-B14F-4D97-AF65-F5344CB8AC3E}">
        <p14:creationId xmlns:p14="http://schemas.microsoft.com/office/powerpoint/2010/main" val="16347962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подготовка 2"/>
          <p:cNvSpPr/>
          <p:nvPr/>
        </p:nvSpPr>
        <p:spPr>
          <a:xfrm>
            <a:off x="29344" y="404664"/>
            <a:ext cx="9036496" cy="1196752"/>
          </a:xfrm>
          <a:prstGeom prst="flowChartPreparat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основным принципам деятельности МФИ можно отнести следующие: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194786"/>
            <a:ext cx="625381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займов на условиях срочности и возвратности в це­лях обеспечения финансовой стабильности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3488921"/>
            <a:ext cx="662203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займов на условиях платности для покрытия рас­ходов некоммерческих и получения прибыли коммерческими ор­ганизациями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63688" y="4784746"/>
            <a:ext cx="6336704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законности при взыскании просроченной задолжен­ности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33734" y="5805264"/>
            <a:ext cx="662203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прозрачности в учете и отчетности сделок по микрофинансированию</a:t>
            </a:r>
          </a:p>
        </p:txBody>
      </p:sp>
    </p:spTree>
    <p:extLst>
      <p:ext uri="{BB962C8B-B14F-4D97-AF65-F5344CB8AC3E}">
        <p14:creationId xmlns:p14="http://schemas.microsoft.com/office/powerpoint/2010/main" val="8736501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79512" y="1268760"/>
            <a:ext cx="7272808" cy="489654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Банки имеют более высокий, по сравнению с МФИ, «порог рентабельности», связанный с формаль­ным регулированием и структурой затрат, у них выше минимальный размер кредита, который они могут предоставить с выгодой для себя. Исходя из этого, клиентами банков не могут являться мелкие клиен­ты, предприниматели, начинающие свой бизнес, не обладающие доста­точным залоговым обеспечением, а также планирующие рискованные инвестиции.</a:t>
            </a: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0" y="44624"/>
            <a:ext cx="6660232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коммерческих банков на рынке микрофинансирова­ния отличается от других его участников. 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3611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0" y="1556792"/>
            <a:ext cx="6984776" cy="396044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коммерческие банки и МФИ имеют разную целевую аудиторию; следовательно, они не явля­ются конкурентами, а лишь дополняют друг друга на рынке кредитова­ния. </a:t>
            </a:r>
          </a:p>
        </p:txBody>
      </p:sp>
    </p:spTree>
    <p:extLst>
      <p:ext uri="{BB962C8B-B14F-4D97-AF65-F5344CB8AC3E}">
        <p14:creationId xmlns:p14="http://schemas.microsoft.com/office/powerpoint/2010/main" val="14032250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32048" y="116632"/>
            <a:ext cx="6408712" cy="168728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Однако граница между двумя этими сегментами, выраженная пре­жде всего в размере кредита, имеет вид не линии, а полосы, в пределах которой они могут как конкурировать за предпринимателей, так и со­трудничать между собой.</a:t>
            </a:r>
            <a:endParaRPr lang="ru-RU" sz="200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32048" y="2076399"/>
            <a:ext cx="6984776" cy="172819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Нижний предел данной границы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определяется наименьшим размером кредита, который может предоставить коммер­ческий банк в соответствии со своей нормой рентабельности.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251520" y="4077072"/>
            <a:ext cx="8496944" cy="249067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Верхний предел данной границы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зависит от максимального размера кредита, ко­торый могут предоставить МФИ без повышенного риска нарушения их устойчивости. </a:t>
            </a:r>
          </a:p>
          <a:p>
            <a:pPr algn="ctr"/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Границы такой полосы могут расширяться.</a:t>
            </a:r>
          </a:p>
          <a:p>
            <a:pPr algn="ctr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291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7504" y="1196752"/>
            <a:ext cx="2779639" cy="16713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Коммерческий (хозяйственный) кредит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87824" y="116631"/>
            <a:ext cx="6048672" cy="396044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кредит, предоставля­емый предприятиями-поставщиками предприятиям-покупателям по­средством отсрочки платежа за реализуемые ценности или покупателя­ми продавцам в виде аванса или предоплаты за поставляемые товары. В результате хозяйствующий субъект может одновременно выступать кредитором и заемщиком.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4653136"/>
            <a:ext cx="2435460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Банковский кредит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87824" y="4209093"/>
            <a:ext cx="6048672" cy="25959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кредит, предоставляемый банками своим клиентам в денежной форме. В роли клиентов выступают хозяйствен­ные и финансовые структуры (юридические лица) и граждане (физи­ческие лица).</a:t>
            </a:r>
          </a:p>
        </p:txBody>
      </p:sp>
    </p:spTree>
    <p:extLst>
      <p:ext uri="{BB962C8B-B14F-4D97-AF65-F5344CB8AC3E}">
        <p14:creationId xmlns:p14="http://schemas.microsoft.com/office/powerpoint/2010/main" val="174632119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060848"/>
            <a:ext cx="6318448" cy="1043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buSzPts val="1200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Правовое регулирование банковских операций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216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781F6BD-1C94-4C4E-AB11-CC297118E6AF}"/>
              </a:ext>
            </a:extLst>
          </p:cNvPr>
          <p:cNvSpPr/>
          <p:nvPr/>
        </p:nvSpPr>
        <p:spPr>
          <a:xfrm>
            <a:off x="179512" y="116632"/>
            <a:ext cx="8784976" cy="93022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Банковская система Российской Федерации включает в себя Банк России, кредитные организации, а также представительства иностранных банков. (в ред. Федерального закона </a:t>
            </a:r>
            <a:r>
              <a:rPr lang="ru-RU" u="sng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от 14.03.2013 N 29-ФЗ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862EA81A-1ADA-4709-AD8B-8328F0260E6E}"/>
              </a:ext>
            </a:extLst>
          </p:cNvPr>
          <p:cNvSpPr/>
          <p:nvPr/>
        </p:nvSpPr>
        <p:spPr>
          <a:xfrm>
            <a:off x="179512" y="1153668"/>
            <a:ext cx="878497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spcBef>
                <a:spcPts val="900"/>
              </a:spcBef>
              <a:spcAft>
                <a:spcPts val="0"/>
              </a:spcAft>
            </a:pPr>
            <a:r>
              <a:rPr lang="ru-RU" b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Правовое регулирование банковской деятельности</a:t>
            </a: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 осуществляется на основании:</a:t>
            </a:r>
            <a:endParaRPr lang="ru-RU" sz="1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094B74E-6A5F-4CAA-8825-E970C652AB23}"/>
              </a:ext>
            </a:extLst>
          </p:cNvPr>
          <p:cNvSpPr/>
          <p:nvPr/>
        </p:nvSpPr>
        <p:spPr>
          <a:xfrm>
            <a:off x="179512" y="1866002"/>
            <a:ext cx="8784976" cy="316247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90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Конституции РФ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которая имеет высшую юридическую силу, прямое действие и применение на всей территории РФ. Законы и иные правовые акты, принимаемые в РФ, не должны противоречить Конституции. В области банковского права Конституция устанавливает:</a:t>
            </a:r>
          </a:p>
          <a:p>
            <a:pPr indent="450215" algn="just">
              <a:spcBef>
                <a:spcPts val="90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 правовое регулирование банковской деятельности должно осуществляться только федеральными законами, принятыми федеральными органами государственной власти;</a:t>
            </a:r>
          </a:p>
          <a:p>
            <a:pPr indent="450215" algn="just">
              <a:spcBef>
                <a:spcPts val="90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 регулирует денежно-кредитную систему РФ в целом, закрепляя, что денежной единицей в РФ является рубль; введение и эмиссия других денег не допускаются. Денежная эмиссия осуществляется исключительно Центральным банком РФ;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 принцип независимости Центрального банка РФ от органов государственной власти при осуществлении им своих основных функций;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F7D0650-94AD-4924-8D39-8412BD64A920}"/>
              </a:ext>
            </a:extLst>
          </p:cNvPr>
          <p:cNvSpPr/>
          <p:nvPr/>
        </p:nvSpPr>
        <p:spPr>
          <a:xfrm>
            <a:off x="179512" y="5229200"/>
            <a:ext cx="8784976" cy="12241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Гражданского Кодекса РФ, где определяются: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понятие предпринимательской деятельности и ее признаки;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понятие и содержание договоров банковского вклада, банковского счета, кредитного договора, основания ответственности сторон и т. п.;</a:t>
            </a:r>
          </a:p>
        </p:txBody>
      </p:sp>
    </p:spTree>
    <p:extLst>
      <p:ext uri="{BB962C8B-B14F-4D97-AF65-F5344CB8AC3E}">
        <p14:creationId xmlns:p14="http://schemas.microsoft.com/office/powerpoint/2010/main" val="821979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6884A338-E79B-4C37-9278-A1D7186903D1}"/>
              </a:ext>
            </a:extLst>
          </p:cNvPr>
          <p:cNvSpPr/>
          <p:nvPr/>
        </p:nvSpPr>
        <p:spPr>
          <a:xfrm>
            <a:off x="201363" y="89263"/>
            <a:ext cx="8784976" cy="187220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иных федеральных законов: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Федерального закона «О банках и банковской деятельности»;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Федерального закона «О Центральном банке РФ (Банке России)»;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Федерального закона «О несостоятельности (банкротстве) кредитных организаций»;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Федерального закона «О валютном регулировании и валютном контроле»;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Федерального закона «О рынке ценных бумаг»;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Федерального закона «О защите конкуренции на рынке финансовых услуг» и др.;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11698F8B-BC3E-46D3-9D73-F526ECB53C6D}"/>
              </a:ext>
            </a:extLst>
          </p:cNvPr>
          <p:cNvSpPr/>
          <p:nvPr/>
        </p:nvSpPr>
        <p:spPr>
          <a:xfrm>
            <a:off x="219430" y="1997161"/>
            <a:ext cx="8784976" cy="5337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указов Президента РФ, 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которые принимаются на основе и в развитие законов;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7C22C200-85E9-4092-B0EF-1CB2135CD704}"/>
              </a:ext>
            </a:extLst>
          </p:cNvPr>
          <p:cNvSpPr/>
          <p:nvPr/>
        </p:nvSpPr>
        <p:spPr>
          <a:xfrm>
            <a:off x="197456" y="2575722"/>
            <a:ext cx="8784976" cy="5337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постановлений правительства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BD3CA67-021A-497F-83B8-B907C37C2399}"/>
              </a:ext>
            </a:extLst>
          </p:cNvPr>
          <p:cNvSpPr/>
          <p:nvPr/>
        </p:nvSpPr>
        <p:spPr>
          <a:xfrm>
            <a:off x="203581" y="3206774"/>
            <a:ext cx="8784976" cy="51692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актов специализированных министерств и ведомств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BACA5484-4411-40E0-97F1-7B470CF8E7F1}"/>
              </a:ext>
            </a:extLst>
          </p:cNvPr>
          <p:cNvSpPr/>
          <p:nvPr/>
        </p:nvSpPr>
        <p:spPr>
          <a:xfrm>
            <a:off x="179512" y="3785336"/>
            <a:ext cx="8784976" cy="169318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актов Центрального Банка РФ, 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имеет право осуществлять нормотворческую деятельность по вопросам, отнесенным к его компетенции и издавать указания, положения и инструкции. Они обязательны для всех юридических и физических лиц, органов государственной власти, вступают в силу со дня опубликования в Вестнике ЦБ РФ, за исключением случаев, когда иной срок установлен советом директоров Банка России, не имеют обратной силы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DC0A0065-CD92-45E7-86F0-CC34332894D8}"/>
              </a:ext>
            </a:extLst>
          </p:cNvPr>
          <p:cNvSpPr/>
          <p:nvPr/>
        </p:nvSpPr>
        <p:spPr>
          <a:xfrm>
            <a:off x="197726" y="5577778"/>
            <a:ext cx="8784976" cy="8805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 международного права 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международных договоров и межбанковских соглашений. При этом международное право имеет приоритет перед нормами российского права.</a:t>
            </a:r>
          </a:p>
        </p:txBody>
      </p:sp>
    </p:spTree>
    <p:extLst>
      <p:ext uri="{BB962C8B-B14F-4D97-AF65-F5344CB8AC3E}">
        <p14:creationId xmlns:p14="http://schemas.microsoft.com/office/powerpoint/2010/main" val="6460780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9895EA55-4B92-4582-8710-5CE477BD5CDA}"/>
              </a:ext>
            </a:extLst>
          </p:cNvPr>
          <p:cNvSpPr/>
          <p:nvPr/>
        </p:nvSpPr>
        <p:spPr>
          <a:xfrm>
            <a:off x="258146" y="300255"/>
            <a:ext cx="8784976" cy="59907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Вопросы банковского права регулируются двумя группами международных норм:</a:t>
            </a:r>
            <a:endParaRPr lang="ru-RU" sz="16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E71B2BEF-5989-4AD7-BF32-B5B103B4AC82}"/>
              </a:ext>
            </a:extLst>
          </p:cNvPr>
          <p:cNvSpPr/>
          <p:nvPr/>
        </p:nvSpPr>
        <p:spPr>
          <a:xfrm>
            <a:off x="243852" y="1326103"/>
            <a:ext cx="4392488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нормами международного права – межправительственные соглашения, межведомственные договоры</a:t>
            </a:r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5D3767B6-99BF-495B-BED2-CB47D5045C6E}"/>
              </a:ext>
            </a:extLst>
          </p:cNvPr>
          <p:cNvSpPr/>
          <p:nvPr/>
        </p:nvSpPr>
        <p:spPr>
          <a:xfrm>
            <a:off x="4563549" y="2227879"/>
            <a:ext cx="4392488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нормами, не имеющими силы международных, – они становятся обязательными</a:t>
            </a:r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9CA91AF5-E207-4907-8750-B542752B063A}"/>
              </a:ext>
            </a:extLst>
          </p:cNvPr>
          <p:cNvSpPr/>
          <p:nvPr/>
        </p:nvSpPr>
        <p:spPr>
          <a:xfrm>
            <a:off x="1619672" y="4221089"/>
            <a:ext cx="3528392" cy="1224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при ссылке на них в международных контрактах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FD3D5E37-9194-47CE-B69C-EE7A395D9DC8}"/>
              </a:ext>
            </a:extLst>
          </p:cNvPr>
          <p:cNvSpPr/>
          <p:nvPr/>
        </p:nvSpPr>
        <p:spPr>
          <a:xfrm>
            <a:off x="4001130" y="5258532"/>
            <a:ext cx="4968552" cy="1224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специальном объявлении их в качестве таковых актами государственных органов РФ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4A148A8E-CBAE-413F-A6BB-488084B23C77}"/>
              </a:ext>
            </a:extLst>
          </p:cNvPr>
          <p:cNvCxnSpPr/>
          <p:nvPr/>
        </p:nvCxnSpPr>
        <p:spPr>
          <a:xfrm>
            <a:off x="7236296" y="4221089"/>
            <a:ext cx="360040" cy="10604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207B9629-62D6-4AF2-ACA8-FE156E9E898D}"/>
              </a:ext>
            </a:extLst>
          </p:cNvPr>
          <p:cNvCxnSpPr>
            <a:cxnSpLocks/>
          </p:cNvCxnSpPr>
          <p:nvPr/>
        </p:nvCxnSpPr>
        <p:spPr>
          <a:xfrm flipH="1">
            <a:off x="4211960" y="3861048"/>
            <a:ext cx="864096" cy="4320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EBB9E335-1C31-4BE6-AC19-AF34E7F889FC}"/>
              </a:ext>
            </a:extLst>
          </p:cNvPr>
          <p:cNvCxnSpPr>
            <a:cxnSpLocks/>
          </p:cNvCxnSpPr>
          <p:nvPr/>
        </p:nvCxnSpPr>
        <p:spPr>
          <a:xfrm flipH="1">
            <a:off x="1907704" y="887827"/>
            <a:ext cx="792088" cy="4382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163B3A18-0B07-4D16-8DD1-94131E144427}"/>
              </a:ext>
            </a:extLst>
          </p:cNvPr>
          <p:cNvCxnSpPr>
            <a:cxnSpLocks/>
          </p:cNvCxnSpPr>
          <p:nvPr/>
        </p:nvCxnSpPr>
        <p:spPr>
          <a:xfrm>
            <a:off x="5876068" y="887827"/>
            <a:ext cx="280108" cy="13400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718245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F7DE1337-71C3-44D4-850F-4BE82F8C923D}"/>
              </a:ext>
            </a:extLst>
          </p:cNvPr>
          <p:cNvSpPr/>
          <p:nvPr/>
        </p:nvSpPr>
        <p:spPr>
          <a:xfrm>
            <a:off x="251520" y="116632"/>
            <a:ext cx="7704856" cy="64807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ru-RU" b="1"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Недостатки законодательства в области банковского права:</a:t>
            </a:r>
            <a:endParaRPr lang="ru-RU" sz="1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AC816EA5-F594-4360-8799-26547395382A}"/>
              </a:ext>
            </a:extLst>
          </p:cNvPr>
          <p:cNvSpPr/>
          <p:nvPr/>
        </p:nvSpPr>
        <p:spPr>
          <a:xfrm>
            <a:off x="1187624" y="944724"/>
            <a:ext cx="525658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единого нормативного документа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3C267B5-759E-4600-89A2-AE4BDD573894}"/>
              </a:ext>
            </a:extLst>
          </p:cNvPr>
          <p:cNvSpPr/>
          <p:nvPr/>
        </p:nvSpPr>
        <p:spPr>
          <a:xfrm>
            <a:off x="1204919" y="1598942"/>
            <a:ext cx="525658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многообразие ведомственных актов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E7BDC4BF-B71F-4F92-B8E8-B7CD22EDF339}"/>
              </a:ext>
            </a:extLst>
          </p:cNvPr>
          <p:cNvSpPr/>
          <p:nvPr/>
        </p:nvSpPr>
        <p:spPr>
          <a:xfrm>
            <a:off x="1204919" y="2283018"/>
            <a:ext cx="5256584" cy="654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вопросы урегулированы актами Государственного банка СССР</a:t>
            </a:r>
          </a:p>
        </p:txBody>
      </p:sp>
      <p:sp>
        <p:nvSpPr>
          <p:cNvPr id="6" name="Прямоугольник: скругленные противолежащие углы 5">
            <a:extLst>
              <a:ext uri="{FF2B5EF4-FFF2-40B4-BE49-F238E27FC236}">
                <a16:creationId xmlns:a16="http://schemas.microsoft.com/office/drawing/2014/main" id="{B9EB6107-828B-4679-A778-D785BBE60218}"/>
              </a:ext>
            </a:extLst>
          </p:cNvPr>
          <p:cNvSpPr/>
          <p:nvPr/>
        </p:nvSpPr>
        <p:spPr>
          <a:xfrm>
            <a:off x="323528" y="3429000"/>
            <a:ext cx="8424936" cy="2160240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ru-RU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Кроме нормативно-правовых актов, банковская деятельность регулируется обычаями делового оборота, которыми признается сложившееся и широко применяемое в какой-либо области предпринимательской деятельности правило поведения, не предусмотренное законодательством, независимо от того, зафиксировано ли оно в каком-либо документе.</a:t>
            </a:r>
            <a:endParaRPr lang="ru-RU" sz="120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898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496" y="2060848"/>
            <a:ext cx="2975810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Потребительский кредит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23937" y="188640"/>
            <a:ext cx="5940551" cy="654904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кредит, предоставляемый населе­нию в товарной и денежной формах для покупки земли, недвижимо­го имущества, транспортных средств, других товаров личного поль­зования. В роли кредитора здесь выступают как специализированные финансово-кредитные организации и банки, так и любые юридические лица, осуществляющие реализацию товаров или услуг</a:t>
            </a:r>
          </a:p>
        </p:txBody>
      </p:sp>
    </p:spTree>
    <p:extLst>
      <p:ext uri="{BB962C8B-B14F-4D97-AF65-F5344CB8AC3E}">
        <p14:creationId xmlns:p14="http://schemas.microsoft.com/office/powerpoint/2010/main" val="160820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6148" y="2277978"/>
            <a:ext cx="2935706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Государственный кредит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91855" y="120316"/>
            <a:ext cx="6044642" cy="64649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денежные средства, предоставляе­мые взаймы государству (в лице центральных и местных органов вла­сти) для покрытия его расходов, или кредиты, предоставляемые самим государством как кредитором (второй вариант менее распространен). Возникновение государственных расходов связано с выполнением эко­номических и социальных программ развития общества и образовани­ем дефицита бюджета. В роли кредиторов государства выступают на­селение, хозяйственные и финансовые структуры. К государственному кредиту относится предоставление государством гарантий по заемным обязательствам юридических и физических лиц.</a:t>
            </a:r>
          </a:p>
        </p:txBody>
      </p:sp>
    </p:spTree>
    <p:extLst>
      <p:ext uri="{BB962C8B-B14F-4D97-AF65-F5344CB8AC3E}">
        <p14:creationId xmlns:p14="http://schemas.microsoft.com/office/powerpoint/2010/main" val="2580496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3666" y="2636912"/>
            <a:ext cx="2820142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Международный кредит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31840" y="216450"/>
            <a:ext cx="5756610" cy="551680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 в товарной и денежной фор­мах, предоставляемый друг другу иностранными коммерческими пар­тнерами и государствами. Товарные, или межфирменные, кредиты используются при строительстве крупных народнохозяйственных объ­ектов. Денежные кредиты предоставляются банками, консорциумами банков и международными финансовыми институтами и предназначе­ны для производственных и стабилизационных целей.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5721987"/>
            <a:ext cx="73867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В современных условиях основной формой кредита выступает</a:t>
            </a:r>
            <a:r>
              <a:rPr lang="ru-RU" i="1">
                <a:latin typeface="Times New Roman" panose="02020603050405020304" pitchFamily="18" charset="0"/>
                <a:ea typeface="Times New Roman" panose="02020603050405020304" pitchFamily="18" charset="0"/>
              </a:rPr>
              <a:t> банковский кредит.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198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8810" y="12576"/>
            <a:ext cx="8523329" cy="6978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Роль кредита раскрывается в его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функциях.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6463" y="794084"/>
            <a:ext cx="8788025" cy="27672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перераспределительная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функция. Кредитные операции связаны прежде всего, с аккумуляцией временно свободных денежных средств общества, перераспределение которых позволяет вкладывать сво­бодный денежный капитал в любую отрасль экономики. Из отраслей с низкой нормой прибыли капиталы высвобождаются в денежной форме, а затем в форме кредита направляются в отрасли с высокой нормой прибыли;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6463" y="3645024"/>
            <a:ext cx="8788025" cy="30961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функция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авансирования воспроизводственного процесса.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На осно­ве кредита обеспечивается непрерывность кругооборота капитала в обществе и ускорение кругооборота капитала каждого заемщи­ка, что позволяет ему преодолевать временные разрывы между по­требностью в средствах и их избытком без замораживания средств в «резервах ликвидности». Эта функция кредита предполагает ак­тивное использование всех форм кредита и их гибкую трансформацию друг в друга;</a:t>
            </a:r>
          </a:p>
        </p:txBody>
      </p:sp>
    </p:spTree>
    <p:extLst>
      <p:ext uri="{BB962C8B-B14F-4D97-AF65-F5344CB8AC3E}">
        <p14:creationId xmlns:p14="http://schemas.microsoft.com/office/powerpoint/2010/main" val="2742527869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00001 3">
      <a:dk1>
        <a:srgbClr val="808080"/>
      </a:dk1>
      <a:lt1>
        <a:srgbClr val="FFFFFF"/>
      </a:lt1>
      <a:dk2>
        <a:srgbClr val="1C8952"/>
      </a:dk2>
      <a:lt2>
        <a:srgbClr val="FFFFFF"/>
      </a:lt2>
      <a:accent1>
        <a:srgbClr val="FF9933"/>
      </a:accent1>
      <a:accent2>
        <a:srgbClr val="008080"/>
      </a:accent2>
      <a:accent3>
        <a:srgbClr val="ABC4B3"/>
      </a:accent3>
      <a:accent4>
        <a:srgbClr val="DADADA"/>
      </a:accent4>
      <a:accent5>
        <a:srgbClr val="FFCAAD"/>
      </a:accent5>
      <a:accent6>
        <a:srgbClr val="007373"/>
      </a:accent6>
      <a:hlink>
        <a:srgbClr val="FFCC00"/>
      </a:hlink>
      <a:folHlink>
        <a:srgbClr val="00CC99"/>
      </a:folHlink>
    </a:clrScheme>
    <a:fontScheme name="000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0001 1">
        <a:dk1>
          <a:srgbClr val="808080"/>
        </a:dk1>
        <a:lt1>
          <a:srgbClr val="FFFFFF"/>
        </a:lt1>
        <a:dk2>
          <a:srgbClr val="1C8952"/>
        </a:dk2>
        <a:lt2>
          <a:srgbClr val="FFFFFF"/>
        </a:lt2>
        <a:accent1>
          <a:srgbClr val="FFCC99"/>
        </a:accent1>
        <a:accent2>
          <a:srgbClr val="FF7C80"/>
        </a:accent2>
        <a:accent3>
          <a:srgbClr val="ABC4B3"/>
        </a:accent3>
        <a:accent4>
          <a:srgbClr val="DADADA"/>
        </a:accent4>
        <a:accent5>
          <a:srgbClr val="FFE2CA"/>
        </a:accent5>
        <a:accent6>
          <a:srgbClr val="E77073"/>
        </a:accent6>
        <a:hlink>
          <a:srgbClr val="FFCC00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001 2">
        <a:dk1>
          <a:srgbClr val="808080"/>
        </a:dk1>
        <a:lt1>
          <a:srgbClr val="FFFFFF"/>
        </a:lt1>
        <a:dk2>
          <a:srgbClr val="1C8952"/>
        </a:dk2>
        <a:lt2>
          <a:srgbClr val="FFFFFF"/>
        </a:lt2>
        <a:accent1>
          <a:srgbClr val="FF9933"/>
        </a:accent1>
        <a:accent2>
          <a:srgbClr val="66FF33"/>
        </a:accent2>
        <a:accent3>
          <a:srgbClr val="ABC4B3"/>
        </a:accent3>
        <a:accent4>
          <a:srgbClr val="DADADA"/>
        </a:accent4>
        <a:accent5>
          <a:srgbClr val="FFCAAD"/>
        </a:accent5>
        <a:accent6>
          <a:srgbClr val="5CE72D"/>
        </a:accent6>
        <a:hlink>
          <a:srgbClr val="FFCC00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001 3">
        <a:dk1>
          <a:srgbClr val="808080"/>
        </a:dk1>
        <a:lt1>
          <a:srgbClr val="FFFFFF"/>
        </a:lt1>
        <a:dk2>
          <a:srgbClr val="1C8952"/>
        </a:dk2>
        <a:lt2>
          <a:srgbClr val="FFFFFF"/>
        </a:lt2>
        <a:accent1>
          <a:srgbClr val="FF9933"/>
        </a:accent1>
        <a:accent2>
          <a:srgbClr val="008080"/>
        </a:accent2>
        <a:accent3>
          <a:srgbClr val="ABC4B3"/>
        </a:accent3>
        <a:accent4>
          <a:srgbClr val="DADADA"/>
        </a:accent4>
        <a:accent5>
          <a:srgbClr val="FFCAAD"/>
        </a:accent5>
        <a:accent6>
          <a:srgbClr val="007373"/>
        </a:accent6>
        <a:hlink>
          <a:srgbClr val="FFCC00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276</TotalTime>
  <Words>3624</Words>
  <Application>Microsoft Office PowerPoint</Application>
  <PresentationFormat>Экран (4:3)</PresentationFormat>
  <Paragraphs>159</Paragraphs>
  <Slides>54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60" baseType="lpstr">
      <vt:lpstr>Arial</vt:lpstr>
      <vt:lpstr>Calibri</vt:lpstr>
      <vt:lpstr>Garamond</vt:lpstr>
      <vt:lpstr>Tahoma</vt:lpstr>
      <vt:lpstr>Times New Roman</vt:lpstr>
      <vt:lpstr>template</vt:lpstr>
      <vt:lpstr>Тема № 3 «Обеспечение безопасности кредитных операций банков»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Рынок ипотечного кредитования.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DNA Project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DNA7 X86</dc:creator>
  <cp:lastModifiedBy>Nickolay Uglitskikh</cp:lastModifiedBy>
  <cp:revision>30</cp:revision>
  <dcterms:created xsi:type="dcterms:W3CDTF">2014-06-01T14:14:52Z</dcterms:created>
  <dcterms:modified xsi:type="dcterms:W3CDTF">2021-10-20T12:25:21Z</dcterms:modified>
</cp:coreProperties>
</file>